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302" r:id="rId4"/>
    <p:sldId id="304" r:id="rId5"/>
    <p:sldId id="263" r:id="rId6"/>
    <p:sldId id="258" r:id="rId7"/>
    <p:sldId id="307" r:id="rId8"/>
    <p:sldId id="262" r:id="rId9"/>
    <p:sldId id="296" r:id="rId10"/>
    <p:sldId id="274" r:id="rId11"/>
    <p:sldId id="275" r:id="rId12"/>
    <p:sldId id="276" r:id="rId13"/>
    <p:sldId id="277" r:id="rId14"/>
    <p:sldId id="284" r:id="rId15"/>
    <p:sldId id="283" r:id="rId16"/>
    <p:sldId id="312" r:id="rId17"/>
    <p:sldId id="301" r:id="rId18"/>
    <p:sldId id="310" r:id="rId19"/>
    <p:sldId id="309" r:id="rId20"/>
    <p:sldId id="318" r:id="rId21"/>
    <p:sldId id="313" r:id="rId22"/>
    <p:sldId id="287" r:id="rId23"/>
    <p:sldId id="314" r:id="rId24"/>
    <p:sldId id="293" r:id="rId25"/>
    <p:sldId id="319" r:id="rId26"/>
    <p:sldId id="317" r:id="rId27"/>
    <p:sldId id="320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0" d="100"/>
          <a:sy n="80" d="100"/>
        </p:scale>
        <p:origin x="96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68D4-62EF-4CA0-BD06-BE339A79E46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A22C9-8980-47CF-A380-34CF78CA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22C9-8980-47CF-A380-34CF78CAD3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292882" y="519346"/>
            <a:ext cx="5715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4" descr="Image result for virginia tec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" y="76200"/>
            <a:ext cx="2786849" cy="5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152400" y="1143000"/>
            <a:ext cx="0" cy="5334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6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4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5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2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92882" y="519346"/>
            <a:ext cx="5715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Image result for virginia tec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" y="76200"/>
            <a:ext cx="2786849" cy="5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143000"/>
            <a:ext cx="0" cy="5334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9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4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5382-954B-41F5-BDE0-583E35615E5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7BE-7723-4842-9C21-E4E99C62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6C86-2FC3-496F-934D-B33F633EDD9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F7A0-621B-460C-98C1-2B62EA75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Evaluation </a:t>
            </a:r>
            <a:r>
              <a:rPr lang="en-US" b="1" dirty="0" smtClean="0"/>
              <a:t>of terminal sire breeds for hair sheep production systems on lamb birth, weaning and grazing performance: Year 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962900" cy="914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A.R. </a:t>
            </a:r>
            <a:r>
              <a:rPr lang="en-US" sz="2400" dirty="0" smtClean="0">
                <a:solidFill>
                  <a:schemeClr val="tx1"/>
                </a:solidFill>
              </a:rPr>
              <a:t>Weaver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D.L. </a:t>
            </a:r>
            <a:r>
              <a:rPr lang="en-US" sz="2400" dirty="0" smtClean="0">
                <a:solidFill>
                  <a:schemeClr val="tx1"/>
                </a:solidFill>
              </a:rPr>
              <a:t>Wright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D.R. </a:t>
            </a:r>
            <a:r>
              <a:rPr lang="en-US" sz="2400" dirty="0" smtClean="0">
                <a:solidFill>
                  <a:schemeClr val="tx1"/>
                </a:solidFill>
              </a:rPr>
              <a:t>Notter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A.M. </a:t>
            </a:r>
            <a:r>
              <a:rPr lang="en-US" sz="2400" dirty="0" smtClean="0">
                <a:solidFill>
                  <a:schemeClr val="tx1"/>
                </a:solidFill>
              </a:rPr>
              <a:t>Zajac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S.A. </a:t>
            </a:r>
            <a:r>
              <a:rPr lang="en-US" sz="2400" dirty="0" smtClean="0">
                <a:solidFill>
                  <a:schemeClr val="tx1"/>
                </a:solidFill>
              </a:rPr>
              <a:t>Bowdridge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and S.P. </a:t>
            </a:r>
            <a:r>
              <a:rPr lang="en-US" sz="2400" dirty="0" smtClean="0">
                <a:solidFill>
                  <a:schemeClr val="tx1"/>
                </a:solidFill>
              </a:rPr>
              <a:t>Greiner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baseline="300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 smtClean="0"/>
              <a:t>1</a:t>
            </a:r>
            <a:r>
              <a:rPr lang="en-US" sz="2000" i="1" dirty="0" smtClean="0"/>
              <a:t>Virginia Tech, Blacksburg, VA</a:t>
            </a:r>
          </a:p>
          <a:p>
            <a:pPr algn="ctr"/>
            <a:r>
              <a:rPr lang="en-US" sz="2000" baseline="30000" dirty="0" smtClean="0"/>
              <a:t>2</a:t>
            </a:r>
            <a:r>
              <a:rPr lang="en-US" sz="2000" i="1" dirty="0" smtClean="0"/>
              <a:t>West Virginia University, Morgantown, WV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94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81438"/>
            <a:ext cx="76199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Adj. Birth Weights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618410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&lt;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7620000" cy="457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Adj. Weaning Weight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60924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= 0.55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Pre-weaning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differences in NLB/NLW</a:t>
            </a:r>
          </a:p>
          <a:p>
            <a:r>
              <a:rPr lang="en-US" dirty="0" smtClean="0"/>
              <a:t>Birth weights</a:t>
            </a:r>
          </a:p>
          <a:p>
            <a:pPr lvl="1"/>
            <a:r>
              <a:rPr lang="en-US" dirty="0" smtClean="0"/>
              <a:t>Texel-sired lambs heavier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45" y="4648200"/>
            <a:ext cx="2640921" cy="19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865292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7727" y="4648199"/>
            <a:ext cx="2617445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1560020" y="4144963"/>
            <a:ext cx="507252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91451"/>
            <a:ext cx="7162800" cy="4297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ADG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4C5A-C05F-4450-B414-DEAB3DB4D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= 0.78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24" y="2067791"/>
            <a:ext cx="7346751" cy="4408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Adj. Post-Weaning Weight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6096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= 0.89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differences in growth performance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45" y="4648200"/>
            <a:ext cx="2640921" cy="19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865292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7727" y="4648199"/>
            <a:ext cx="2617445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Egg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4C5A-C05F-4450-B414-DEAB3DB4D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489155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Packed Cell Volume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8153400" cy="44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79552"/>
            <a:ext cx="7162800" cy="429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6277122"/>
            <a:ext cx="117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</a:t>
            </a:r>
            <a:r>
              <a:rPr lang="en-US" sz="2000" dirty="0" smtClean="0"/>
              <a:t> &lt; 0.05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794999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Average FEC and PCV over grazing period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98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78" y="2362200"/>
            <a:ext cx="7179706" cy="430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6984" y="6268101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</a:t>
            </a:r>
            <a:r>
              <a:rPr lang="en-US" sz="2000" dirty="0" smtClean="0"/>
              <a:t> &lt; 0.01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794999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Average FEC and PCV over grazing period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28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40" y="1931257"/>
            <a:ext cx="7183455" cy="4304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4C5A-C05F-4450-B414-DEAB3DB4D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hellothisisandrew\Pictures\TSP 2015\IMG_48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819"/>
          <a:stretch/>
        </p:blipFill>
        <p:spPr bwMode="auto">
          <a:xfrm>
            <a:off x="2332463" y="1553361"/>
            <a:ext cx="4533900" cy="50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862193" y="1570550"/>
            <a:ext cx="1474439" cy="47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6570" y="5700832"/>
            <a:ext cx="236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Purebred Katahdin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 and PCV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Suffolk-sired lambs consistently greater FEC and lower PCV</a:t>
            </a:r>
          </a:p>
          <a:p>
            <a:r>
              <a:rPr lang="en-US" dirty="0" smtClean="0"/>
              <a:t>Texel-sired intermediate to Katahdin and Suffolk-sired lambs for both traits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45" y="4648200"/>
            <a:ext cx="2640921" cy="19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865292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7727" y="4648199"/>
            <a:ext cx="2617445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4616158" y="4144963"/>
            <a:ext cx="507252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50000" b="-5117"/>
          <a:stretch/>
        </p:blipFill>
        <p:spPr>
          <a:xfrm>
            <a:off x="1661246" y="4084253"/>
            <a:ext cx="304800" cy="5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40" y="1326742"/>
            <a:ext cx="4572396" cy="2743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321" y="4120659"/>
            <a:ext cx="4572396" cy="2737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125" y="1387359"/>
            <a:ext cx="4477875" cy="2672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036" y="978029"/>
            <a:ext cx="2840764" cy="429128"/>
          </a:xfrm>
        </p:spPr>
        <p:txBody>
          <a:bodyPr>
            <a:noAutofit/>
          </a:bodyPr>
          <a:lstStyle/>
          <a:p>
            <a:r>
              <a:rPr lang="en-US" sz="2400" dirty="0" smtClean="0"/>
              <a:t>Days to Deworming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4C5A-C05F-4450-B414-DEAB3DB4D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0437" y="369598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</a:t>
            </a:r>
            <a:r>
              <a:rPr lang="en-US" sz="1400" dirty="0" smtClean="0"/>
              <a:t> = 0.06</a:t>
            </a: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91200" y="1003648"/>
            <a:ext cx="2743200" cy="323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FEC at Deworming 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26011" y="3915064"/>
            <a:ext cx="2790468" cy="50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PCV at Deworming</a:t>
            </a:r>
            <a:endParaRPr lang="en-US" sz="2400" dirty="0"/>
          </a:p>
        </p:txBody>
      </p:sp>
      <p:sp>
        <p:nvSpPr>
          <p:cNvPr id="13" name="TextBox 1"/>
          <p:cNvSpPr txBox="1"/>
          <p:nvPr/>
        </p:nvSpPr>
        <p:spPr>
          <a:xfrm>
            <a:off x="6553200" y="6513021"/>
            <a:ext cx="1125003" cy="3990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P</a:t>
            </a:r>
            <a:r>
              <a:rPr lang="en-US" sz="1400" dirty="0"/>
              <a:t> = 0.66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57647" y="3625921"/>
            <a:ext cx="1153583" cy="2434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P</a:t>
            </a:r>
            <a:r>
              <a:rPr lang="en-US" sz="1400" dirty="0"/>
              <a:t> = 0.98</a:t>
            </a:r>
          </a:p>
        </p:txBody>
      </p:sp>
    </p:spTree>
    <p:extLst>
      <p:ext uri="{BB962C8B-B14F-4D97-AF65-F5344CB8AC3E}">
        <p14:creationId xmlns:p14="http://schemas.microsoft.com/office/powerpoint/2010/main" val="8112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Deworming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297363"/>
          </a:xfrm>
        </p:spPr>
        <p:txBody>
          <a:bodyPr/>
          <a:lstStyle/>
          <a:p>
            <a:r>
              <a:rPr lang="en-US" dirty="0" smtClean="0"/>
              <a:t>Katahdin lambs had the lowest deworming % and the greatest FEC at deworming (FAMACHA = 3)</a:t>
            </a:r>
          </a:p>
          <a:p>
            <a:r>
              <a:rPr lang="en-US" dirty="0" smtClean="0"/>
              <a:t>No differences between sire breeds for days to deworming or PCV at deworming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45" y="4648200"/>
            <a:ext cx="2640921" cy="19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865292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7727" y="4648199"/>
            <a:ext cx="2617445" cy="19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4616158" y="4144963"/>
            <a:ext cx="507252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131944"/>
              </p:ext>
            </p:extLst>
          </p:nvPr>
        </p:nvGraphicFramePr>
        <p:xfrm>
          <a:off x="457200" y="1816113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81098813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859277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299772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8087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Katahdin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Suffolk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2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Pre-weaning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5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FEC and 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3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Deworming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2174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09800"/>
            <a:ext cx="339383" cy="30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90800"/>
            <a:ext cx="335309" cy="304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2590800"/>
            <a:ext cx="339383" cy="307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80" y="2590800"/>
            <a:ext cx="335309" cy="304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60" y="2974868"/>
            <a:ext cx="335309" cy="304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60" y="3320679"/>
            <a:ext cx="335309" cy="3048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54549" b="8"/>
          <a:stretch/>
        </p:blipFill>
        <p:spPr>
          <a:xfrm>
            <a:off x="7561090" y="2947614"/>
            <a:ext cx="1524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4603" y="4450255"/>
            <a:ext cx="164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But…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595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ellothisisandrew\Pictures\TSP 2015\IMG_48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2554" r="14287" b="11688"/>
          <a:stretch/>
        </p:blipFill>
        <p:spPr bwMode="auto">
          <a:xfrm>
            <a:off x="5595016" y="1696107"/>
            <a:ext cx="3132362" cy="44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ellothisisandrew\Pictures\TSP 2015\IMG_48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t="19873" r="9943" b="4862"/>
          <a:stretch/>
        </p:blipFill>
        <p:spPr bwMode="auto">
          <a:xfrm>
            <a:off x="686328" y="1696107"/>
            <a:ext cx="3146243" cy="44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73365" y="3470464"/>
            <a:ext cx="1507133" cy="110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274328"/>
              </p:ext>
            </p:extLst>
          </p:nvPr>
        </p:nvGraphicFramePr>
        <p:xfrm>
          <a:off x="457200" y="18288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81098813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859277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299772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8087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Katahdin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Suffolk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2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Pre-weaning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5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FEC and 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3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Deworming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2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Carcass Merit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92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Total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4.5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5482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09800"/>
            <a:ext cx="339383" cy="30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90800"/>
            <a:ext cx="335309" cy="304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2590800"/>
            <a:ext cx="339383" cy="307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80" y="2590800"/>
            <a:ext cx="335309" cy="304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60" y="2974868"/>
            <a:ext cx="335309" cy="304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60" y="3320679"/>
            <a:ext cx="335309" cy="3048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54549" b="8"/>
          <a:stretch/>
        </p:blipFill>
        <p:spPr>
          <a:xfrm>
            <a:off x="7561090" y="2947614"/>
            <a:ext cx="1524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4800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Texel sires provide the best combination of growth and carcass composition while maintaining a level of parasite resistance in their progeny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891" y="3733800"/>
            <a:ext cx="335309" cy="304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91" y="3733774"/>
            <a:ext cx="335309" cy="304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714500"/>
            <a:ext cx="4114800" cy="2933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Zajac</a:t>
            </a:r>
            <a:r>
              <a:rPr lang="en-US" dirty="0" smtClean="0"/>
              <a:t> Parasitology Lab</a:t>
            </a:r>
          </a:p>
          <a:p>
            <a:pPr lvl="1"/>
            <a:r>
              <a:rPr lang="en-US" dirty="0" smtClean="0"/>
              <a:t>Dr. Anne </a:t>
            </a:r>
            <a:r>
              <a:rPr lang="en-US" dirty="0" err="1" smtClean="0"/>
              <a:t>Zajac</a:t>
            </a:r>
            <a:endParaRPr lang="en-US" dirty="0" smtClean="0"/>
          </a:p>
          <a:p>
            <a:pPr lvl="1"/>
            <a:r>
              <a:rPr lang="en-US" dirty="0" smtClean="0"/>
              <a:t>Kate </a:t>
            </a:r>
            <a:r>
              <a:rPr lang="en-US" dirty="0" err="1" smtClean="0"/>
              <a:t>Pouliot</a:t>
            </a:r>
            <a:endParaRPr lang="en-US" dirty="0" smtClean="0"/>
          </a:p>
          <a:p>
            <a:pPr lvl="1"/>
            <a:r>
              <a:rPr lang="en-US" dirty="0" smtClean="0"/>
              <a:t>Lauren Page</a:t>
            </a:r>
          </a:p>
          <a:p>
            <a:r>
              <a:rPr lang="en-US" dirty="0" smtClean="0"/>
              <a:t>Southwest Virginia Agricultural Research and Extension Center (Glade Spring, VA)</a:t>
            </a:r>
          </a:p>
          <a:p>
            <a:pPr lvl="1"/>
            <a:r>
              <a:rPr lang="en-US" dirty="0" smtClean="0"/>
              <a:t>Lee Wright</a:t>
            </a:r>
          </a:p>
          <a:p>
            <a:pPr lvl="1"/>
            <a:r>
              <a:rPr lang="en-US" dirty="0" smtClean="0"/>
              <a:t>Jessica McAllister</a:t>
            </a:r>
          </a:p>
          <a:p>
            <a:pPr lvl="1"/>
            <a:r>
              <a:rPr lang="en-US" dirty="0" smtClean="0"/>
              <a:t>Jerry Rhea</a:t>
            </a:r>
          </a:p>
          <a:p>
            <a:pPr lvl="1"/>
            <a:r>
              <a:rPr lang="en-US" dirty="0" smtClean="0"/>
              <a:t>Eric Rutherford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57302"/>
            <a:ext cx="3823428" cy="276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57302"/>
            <a:ext cx="4147058" cy="27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Sire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28" y="4785517"/>
            <a:ext cx="40386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Traditional terminal sire</a:t>
            </a:r>
          </a:p>
          <a:p>
            <a:r>
              <a:rPr lang="en-US" sz="2800" dirty="0" smtClean="0"/>
              <a:t>Fast growth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59C-8A99-476E-ABE3-B93613231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828" y="1709245"/>
            <a:ext cx="4038600" cy="295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4383" y="4785517"/>
            <a:ext cx="4038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</a:t>
            </a:r>
            <a:r>
              <a:rPr lang="en-US" sz="2800" dirty="0" smtClean="0"/>
              <a:t>uscle development</a:t>
            </a:r>
          </a:p>
          <a:p>
            <a:r>
              <a:rPr lang="en-US" sz="2800" dirty="0" smtClean="0"/>
              <a:t>Moderate mature size</a:t>
            </a: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709245"/>
            <a:ext cx="4424953" cy="295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001586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Forage adaptability???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7656" y="403920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Texel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5750" y="403920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Suffolk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893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efficacy of terminal sire breeds in hair sheep production systems to produce higher valued market lambs in terms of survivability, growth and parasite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8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Design- Animals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35941" r="726" b="14671"/>
          <a:stretch/>
        </p:blipFill>
        <p:spPr bwMode="auto">
          <a:xfrm>
            <a:off x="3098793" y="1573141"/>
            <a:ext cx="3255819" cy="13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8617"/>
            <a:ext cx="2133600" cy="15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77" y="3833153"/>
            <a:ext cx="2353804" cy="15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67" y="3657600"/>
            <a:ext cx="2102994" cy="15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0725" y="120380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Katahdin Ewes (n = 52)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436" y="333894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Katahdin Ram (n = 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0780" y="3449966"/>
            <a:ext cx="220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Suffolk Ram (n = 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11067" y="3288268"/>
            <a:ext cx="210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Texel Ram (n = 2)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648200" y="3237635"/>
            <a:ext cx="533400" cy="235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0800000">
            <a:off x="990600" y="1967343"/>
            <a:ext cx="1447800" cy="11179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rot="10800000" flipH="1">
            <a:off x="6909304" y="1967343"/>
            <a:ext cx="1370193" cy="11179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143000" y="5513538"/>
            <a:ext cx="49183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599762" y="5513538"/>
            <a:ext cx="49183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516645" y="5513538"/>
            <a:ext cx="49183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1283" y="589101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Purebred Katahdin Lambs (n = 31 weaned, 13 male progeny)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36521" y="5894685"/>
            <a:ext cx="222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Suffolk – Sired Lambs (n = 24 weaned, </a:t>
            </a:r>
          </a:p>
          <a:p>
            <a:r>
              <a:rPr lang="en-US" dirty="0" smtClean="0"/>
              <a:t>20 male progeny)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51438" y="5894685"/>
            <a:ext cx="222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Texel – Sired Lambs (n = 34 weaned, </a:t>
            </a:r>
          </a:p>
          <a:p>
            <a:r>
              <a:rPr lang="en-US" dirty="0" smtClean="0"/>
              <a:t>17 male progeny)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157314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= 19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44811" y="1573141"/>
            <a:ext cx="109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19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36521" y="315427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= 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4C5A-C05F-4450-B414-DEAB3DB4DB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3" grpId="0" animBg="1"/>
      <p:bldP spid="21" grpId="0" animBg="1"/>
      <p:bldP spid="14" grpId="0" animBg="1"/>
      <p:bldP spid="23" grpId="0" animBg="1"/>
      <p:bldP spid="2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571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Experimental Design</a:t>
            </a:r>
            <a:br>
              <a:rPr lang="en-US" sz="3200" dirty="0" smtClean="0"/>
            </a:br>
            <a:r>
              <a:rPr lang="en-US" sz="3200" dirty="0" smtClean="0"/>
              <a:t>Management- Forage Based System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Southwest Virginia Agriculture Research and Extension Center, Glade </a:t>
            </a:r>
            <a:r>
              <a:rPr lang="en-US" dirty="0" smtClean="0">
                <a:solidFill>
                  <a:prstClr val="black"/>
                </a:solidFill>
              </a:rPr>
              <a:t>Spring, </a:t>
            </a:r>
            <a:r>
              <a:rPr lang="en-US" dirty="0">
                <a:solidFill>
                  <a:prstClr val="black"/>
                </a:solidFill>
              </a:rPr>
              <a:t>VA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4C5A-C05F-4450-B414-DEAB3DB4D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376054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Spring-Born Lambs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670464" y="2566554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81400" y="2376054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Weaned Early June (70 d)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715000" y="2566554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29400" y="2376054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Summer Grazing Trial (90 d)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2618" y="3581400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Male progeny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Grazing Trial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BW, FAMACHA, FEC and PCV every 14 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Dewormed at FAMACHA score </a:t>
            </a:r>
            <a:r>
              <a:rPr lang="en-US" sz="2600" dirty="0" smtClean="0">
                <a:latin typeface="Calibri"/>
              </a:rPr>
              <a:t>≥ 3</a:t>
            </a:r>
          </a:p>
        </p:txBody>
      </p:sp>
    </p:spTree>
    <p:extLst>
      <p:ext uri="{BB962C8B-B14F-4D97-AF65-F5344CB8AC3E}">
        <p14:creationId xmlns:p14="http://schemas.microsoft.com/office/powerpoint/2010/main" val="33487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SAS (SAS Institute Inc., Cary, NC) </a:t>
            </a:r>
          </a:p>
          <a:p>
            <a:pPr lvl="1"/>
            <a:r>
              <a:rPr lang="en-US" dirty="0" err="1" smtClean="0"/>
              <a:t>Proc</a:t>
            </a:r>
            <a:r>
              <a:rPr lang="en-US" dirty="0" smtClean="0"/>
              <a:t> GLM: fixed effects of sire breed</a:t>
            </a:r>
          </a:p>
          <a:p>
            <a:pPr lvl="1"/>
            <a:r>
              <a:rPr lang="en-US" dirty="0" smtClean="0"/>
              <a:t>Proc MIXED for repeated measures analysis</a:t>
            </a:r>
          </a:p>
          <a:p>
            <a:pPr lvl="1"/>
            <a:r>
              <a:rPr lang="en-US" dirty="0" smtClean="0"/>
              <a:t>Tukey’s HSD test was used for a comparative means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4C5A-C05F-4450-B414-DEAB3DB4D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 and 2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192916"/>
              </p:ext>
            </p:extLst>
          </p:nvPr>
        </p:nvGraphicFramePr>
        <p:xfrm>
          <a:off x="457200" y="1828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Katahdin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Suffolk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Birth</a:t>
                      </a:r>
                      <a:r>
                        <a:rPr lang="en-US" baseline="0" dirty="0" smtClean="0"/>
                        <a:t> Weight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Weaning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Grazing</a:t>
                      </a:r>
                      <a:r>
                        <a:rPr lang="en-US" baseline="0" dirty="0" smtClean="0"/>
                        <a:t>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Harvest and Carcass WT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Rib</a:t>
                      </a:r>
                      <a:r>
                        <a:rPr lang="en-US" baseline="0" dirty="0" smtClean="0"/>
                        <a:t> 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Parasite 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166" y="2205811"/>
            <a:ext cx="335309" cy="304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2953968"/>
            <a:ext cx="335309" cy="30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79" y="2654674"/>
            <a:ext cx="335309" cy="304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09800"/>
            <a:ext cx="335309" cy="30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79" y="2233689"/>
            <a:ext cx="335309" cy="304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16" y="3351462"/>
            <a:ext cx="335309" cy="304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33" y="3356717"/>
            <a:ext cx="335309" cy="304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3355451"/>
            <a:ext cx="335309" cy="304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030" y="3000049"/>
            <a:ext cx="335309" cy="304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79" y="3739896"/>
            <a:ext cx="335309" cy="304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33" y="4113955"/>
            <a:ext cx="335309" cy="304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15" y="4090066"/>
            <a:ext cx="335309" cy="3048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65" y="4090066"/>
            <a:ext cx="335309" cy="3048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68" y="4479332"/>
            <a:ext cx="335309" cy="3048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67" y="4857108"/>
            <a:ext cx="335309" cy="304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66" y="5199657"/>
            <a:ext cx="335309" cy="3048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42" y="5195668"/>
            <a:ext cx="33530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2" y="2057400"/>
            <a:ext cx="7569200" cy="4541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Adj. Number Born/Weaned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609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NLB: </a:t>
            </a:r>
            <a:r>
              <a:rPr lang="en-US" i="1" dirty="0" smtClean="0"/>
              <a:t>P</a:t>
            </a:r>
            <a:r>
              <a:rPr lang="en-US" dirty="0" smtClean="0"/>
              <a:t> = 0.83</a:t>
            </a:r>
          </a:p>
          <a:p>
            <a:r>
              <a:rPr lang="en-US" dirty="0" smtClean="0"/>
              <a:t>NLW: </a:t>
            </a:r>
            <a:r>
              <a:rPr lang="en-US" i="1" dirty="0" smtClean="0"/>
              <a:t>P</a:t>
            </a:r>
            <a:r>
              <a:rPr lang="en-US" dirty="0" smtClean="0"/>
              <a:t> = 0.82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40129</TotalTime>
  <Words>561</Words>
  <Application>Microsoft Office PowerPoint</Application>
  <PresentationFormat>On-screen Show (4:3)</PresentationFormat>
  <Paragraphs>137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Custom Design</vt:lpstr>
      <vt:lpstr>Evaluation of terminal sire breeds for hair sheep production systems on lamb birth, weaning and grazing performance: Year 3 </vt:lpstr>
      <vt:lpstr>Introduction</vt:lpstr>
      <vt:lpstr>Terminal Sire Options</vt:lpstr>
      <vt:lpstr>Objective</vt:lpstr>
      <vt:lpstr>Experimental Design- Animals</vt:lpstr>
      <vt:lpstr>Experimental Design Management- Forage Based System</vt:lpstr>
      <vt:lpstr>Statistical Analysis</vt:lpstr>
      <vt:lpstr>Year 1 and 2 Summary</vt:lpstr>
      <vt:lpstr>Adj. Number Born/Weaned</vt:lpstr>
      <vt:lpstr>Adj. Birth Weights</vt:lpstr>
      <vt:lpstr>Adj. Weaning Weight</vt:lpstr>
      <vt:lpstr>Pre-weaning Summary</vt:lpstr>
      <vt:lpstr>Grazing ADG</vt:lpstr>
      <vt:lpstr>Adj. Post-Weaning Weight</vt:lpstr>
      <vt:lpstr>Growth Summary</vt:lpstr>
      <vt:lpstr>Fecal Egg Counts</vt:lpstr>
      <vt:lpstr>Packed Cell Volume</vt:lpstr>
      <vt:lpstr>PowerPoint Presentation</vt:lpstr>
      <vt:lpstr>PowerPoint Presentation</vt:lpstr>
      <vt:lpstr>FEC and PCV Summary</vt:lpstr>
      <vt:lpstr>Days to Deworming</vt:lpstr>
      <vt:lpstr>At Deworming Summary</vt:lpstr>
      <vt:lpstr>Summary and Conclusions</vt:lpstr>
      <vt:lpstr>PowerPoint Presentation</vt:lpstr>
      <vt:lpstr>Summary and Conclusions</vt:lpstr>
      <vt:lpstr>Acknowledgements</vt:lpstr>
      <vt:lpstr>Questions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hellothisisandrew</dc:creator>
  <cp:lastModifiedBy>McAllister, Jessica</cp:lastModifiedBy>
  <cp:revision>111</cp:revision>
  <dcterms:created xsi:type="dcterms:W3CDTF">2017-01-17T15:09:11Z</dcterms:created>
  <dcterms:modified xsi:type="dcterms:W3CDTF">2019-02-11T18:12:11Z</dcterms:modified>
</cp:coreProperties>
</file>